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9" r:id="rId6"/>
    <p:sldId id="259" r:id="rId7"/>
    <p:sldId id="260" r:id="rId8"/>
    <p:sldId id="270" r:id="rId9"/>
    <p:sldId id="268" r:id="rId10"/>
    <p:sldId id="267" r:id="rId11"/>
    <p:sldId id="261" r:id="rId12"/>
    <p:sldId id="272" r:id="rId13"/>
    <p:sldId id="265" r:id="rId14"/>
    <p:sldId id="262" r:id="rId15"/>
    <p:sldId id="263" r:id="rId16"/>
    <p:sldId id="273" r:id="rId17"/>
    <p:sldId id="266" r:id="rId18"/>
    <p:sldId id="271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098F6D-AD9F-4F2C-B468-24E06A97B717}" v="7" dt="2019-06-04T12:43:10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86098F6D-AD9F-4F2C-B468-24E06A97B717}"/>
    <pc:docChg chg="custSel modSld">
      <pc:chgData name="SMITH, IAN" userId="73eb2fb1-b3a4-4e90-80e6-12b1d2e702a9" providerId="ADAL" clId="{86098F6D-AD9F-4F2C-B468-24E06A97B717}" dt="2019-05-30T14:18:37.789" v="153" actId="5793"/>
      <pc:docMkLst>
        <pc:docMk/>
      </pc:docMkLst>
      <pc:sldChg chg="modSp">
        <pc:chgData name="SMITH, IAN" userId="73eb2fb1-b3a4-4e90-80e6-12b1d2e702a9" providerId="ADAL" clId="{86098F6D-AD9F-4F2C-B468-24E06A97B717}" dt="2019-05-30T14:18:37.789" v="153" actId="5793"/>
        <pc:sldMkLst>
          <pc:docMk/>
          <pc:sldMk cId="2862204263" sldId="267"/>
        </pc:sldMkLst>
        <pc:spChg chg="mod">
          <ac:chgData name="SMITH, IAN" userId="73eb2fb1-b3a4-4e90-80e6-12b1d2e702a9" providerId="ADAL" clId="{86098F6D-AD9F-4F2C-B468-24E06A97B717}" dt="2019-05-30T14:18:37.789" v="153" actId="5793"/>
          <ac:spMkLst>
            <pc:docMk/>
            <pc:sldMk cId="2862204263" sldId="267"/>
            <ac:spMk id="3" creationId="{D91C9812-D70C-471A-ADE0-30E1A0C37100}"/>
          </ac:spMkLst>
        </pc:spChg>
      </pc:sldChg>
    </pc:docChg>
  </pc:docChgLst>
  <pc:docChgLst>
    <pc:chgData name="Griffin Smith" userId="86716faa-59b0-4f6a-952a-df4eac1583f8" providerId="ADAL" clId="{86098F6D-AD9F-4F2C-B468-24E06A97B717}"/>
    <pc:docChg chg="undo custSel addSld modSld">
      <pc:chgData name="Griffin Smith" userId="86716faa-59b0-4f6a-952a-df4eac1583f8" providerId="ADAL" clId="{86098F6D-AD9F-4F2C-B468-24E06A97B717}" dt="2019-06-04T12:43:59.811" v="1498" actId="20577"/>
      <pc:docMkLst>
        <pc:docMk/>
      </pc:docMkLst>
      <pc:sldChg chg="modSp">
        <pc:chgData name="Griffin Smith" userId="86716faa-59b0-4f6a-952a-df4eac1583f8" providerId="ADAL" clId="{86098F6D-AD9F-4F2C-B468-24E06A97B717}" dt="2019-05-31T12:45:19.570" v="854" actId="5793"/>
        <pc:sldMkLst>
          <pc:docMk/>
          <pc:sldMk cId="699445785" sldId="263"/>
        </pc:sldMkLst>
        <pc:spChg chg="mod">
          <ac:chgData name="Griffin Smith" userId="86716faa-59b0-4f6a-952a-df4eac1583f8" providerId="ADAL" clId="{86098F6D-AD9F-4F2C-B468-24E06A97B717}" dt="2019-05-31T12:45:19.570" v="854" actId="5793"/>
          <ac:spMkLst>
            <pc:docMk/>
            <pc:sldMk cId="699445785" sldId="263"/>
            <ac:spMk id="3" creationId="{00000000-0000-0000-0000-000000000000}"/>
          </ac:spMkLst>
        </pc:spChg>
      </pc:sldChg>
      <pc:sldChg chg="modSp">
        <pc:chgData name="Griffin Smith" userId="86716faa-59b0-4f6a-952a-df4eac1583f8" providerId="ADAL" clId="{86098F6D-AD9F-4F2C-B468-24E06A97B717}" dt="2019-05-31T12:44:37.046" v="850" actId="27636"/>
        <pc:sldMkLst>
          <pc:docMk/>
          <pc:sldMk cId="1713887591" sldId="265"/>
        </pc:sldMkLst>
        <pc:spChg chg="mod">
          <ac:chgData name="Griffin Smith" userId="86716faa-59b0-4f6a-952a-df4eac1583f8" providerId="ADAL" clId="{86098F6D-AD9F-4F2C-B468-24E06A97B717}" dt="2019-05-31T12:44:37.046" v="850" actId="27636"/>
          <ac:spMkLst>
            <pc:docMk/>
            <pc:sldMk cId="1713887591" sldId="265"/>
            <ac:spMk id="3" creationId="{00000000-0000-0000-0000-000000000000}"/>
          </ac:spMkLst>
        </pc:spChg>
      </pc:sldChg>
      <pc:sldChg chg="modSp add">
        <pc:chgData name="Griffin Smith" userId="86716faa-59b0-4f6a-952a-df4eac1583f8" providerId="ADAL" clId="{86098F6D-AD9F-4F2C-B468-24E06A97B717}" dt="2019-05-31T12:09:28.394" v="522" actId="20577"/>
        <pc:sldMkLst>
          <pc:docMk/>
          <pc:sldMk cId="2705586042" sldId="271"/>
        </pc:sldMkLst>
        <pc:spChg chg="mod">
          <ac:chgData name="Griffin Smith" userId="86716faa-59b0-4f6a-952a-df4eac1583f8" providerId="ADAL" clId="{86098F6D-AD9F-4F2C-B468-24E06A97B717}" dt="2019-05-31T12:04:32.043" v="14" actId="313"/>
          <ac:spMkLst>
            <pc:docMk/>
            <pc:sldMk cId="2705586042" sldId="271"/>
            <ac:spMk id="2" creationId="{81ED37CE-5D42-4C2A-9942-381512E7546C}"/>
          </ac:spMkLst>
        </pc:spChg>
        <pc:spChg chg="mod">
          <ac:chgData name="Griffin Smith" userId="86716faa-59b0-4f6a-952a-df4eac1583f8" providerId="ADAL" clId="{86098F6D-AD9F-4F2C-B468-24E06A97B717}" dt="2019-05-31T12:09:28.394" v="522" actId="20577"/>
          <ac:spMkLst>
            <pc:docMk/>
            <pc:sldMk cId="2705586042" sldId="271"/>
            <ac:spMk id="3" creationId="{C3DB6067-6E94-4FE2-B0C9-F12817F244D7}"/>
          </ac:spMkLst>
        </pc:spChg>
      </pc:sldChg>
      <pc:sldChg chg="modSp add">
        <pc:chgData name="Griffin Smith" userId="86716faa-59b0-4f6a-952a-df4eac1583f8" providerId="ADAL" clId="{86098F6D-AD9F-4F2C-B468-24E06A97B717}" dt="2019-05-31T12:42:12.128" v="841" actId="20577"/>
        <pc:sldMkLst>
          <pc:docMk/>
          <pc:sldMk cId="471318203" sldId="272"/>
        </pc:sldMkLst>
        <pc:spChg chg="mod">
          <ac:chgData name="Griffin Smith" userId="86716faa-59b0-4f6a-952a-df4eac1583f8" providerId="ADAL" clId="{86098F6D-AD9F-4F2C-B468-24E06A97B717}" dt="2019-05-31T12:37:36.296" v="551" actId="20577"/>
          <ac:spMkLst>
            <pc:docMk/>
            <pc:sldMk cId="471318203" sldId="272"/>
            <ac:spMk id="2" creationId="{0541B2B8-AD60-4FF1-A80E-B787C8ADFB2B}"/>
          </ac:spMkLst>
        </pc:spChg>
        <pc:spChg chg="mod">
          <ac:chgData name="Griffin Smith" userId="86716faa-59b0-4f6a-952a-df4eac1583f8" providerId="ADAL" clId="{86098F6D-AD9F-4F2C-B468-24E06A97B717}" dt="2019-05-31T12:42:12.128" v="841" actId="20577"/>
          <ac:spMkLst>
            <pc:docMk/>
            <pc:sldMk cId="471318203" sldId="272"/>
            <ac:spMk id="3" creationId="{FB57E8B6-C63C-47CE-9EA6-12AE3A609EE3}"/>
          </ac:spMkLst>
        </pc:spChg>
      </pc:sldChg>
      <pc:sldChg chg="modSp add">
        <pc:chgData name="Griffin Smith" userId="86716faa-59b0-4f6a-952a-df4eac1583f8" providerId="ADAL" clId="{86098F6D-AD9F-4F2C-B468-24E06A97B717}" dt="2019-05-31T13:23:09.921" v="923" actId="400"/>
        <pc:sldMkLst>
          <pc:docMk/>
          <pc:sldMk cId="1025942294" sldId="273"/>
        </pc:sldMkLst>
        <pc:spChg chg="mod">
          <ac:chgData name="Griffin Smith" userId="86716faa-59b0-4f6a-952a-df4eac1583f8" providerId="ADAL" clId="{86098F6D-AD9F-4F2C-B468-24E06A97B717}" dt="2019-05-31T13:23:09.921" v="923" actId="400"/>
          <ac:spMkLst>
            <pc:docMk/>
            <pc:sldMk cId="1025942294" sldId="273"/>
            <ac:spMk id="3" creationId="{00000000-0000-0000-0000-000000000000}"/>
          </ac:spMkLst>
        </pc:spChg>
      </pc:sldChg>
      <pc:sldChg chg="modSp add">
        <pc:chgData name="Griffin Smith" userId="86716faa-59b0-4f6a-952a-df4eac1583f8" providerId="ADAL" clId="{86098F6D-AD9F-4F2C-B468-24E06A97B717}" dt="2019-06-04T12:43:06.102" v="1335" actId="20577"/>
        <pc:sldMkLst>
          <pc:docMk/>
          <pc:sldMk cId="1162058136" sldId="274"/>
        </pc:sldMkLst>
        <pc:spChg chg="mod">
          <ac:chgData name="Griffin Smith" userId="86716faa-59b0-4f6a-952a-df4eac1583f8" providerId="ADAL" clId="{86098F6D-AD9F-4F2C-B468-24E06A97B717}" dt="2019-06-04T12:37:06.239" v="938" actId="20577"/>
          <ac:spMkLst>
            <pc:docMk/>
            <pc:sldMk cId="1162058136" sldId="274"/>
            <ac:spMk id="2" creationId="{A2A93BEC-EDDD-4F9B-969B-14C97DEEA017}"/>
          </ac:spMkLst>
        </pc:spChg>
        <pc:spChg chg="mod">
          <ac:chgData name="Griffin Smith" userId="86716faa-59b0-4f6a-952a-df4eac1583f8" providerId="ADAL" clId="{86098F6D-AD9F-4F2C-B468-24E06A97B717}" dt="2019-06-04T12:43:06.102" v="1335" actId="20577"/>
          <ac:spMkLst>
            <pc:docMk/>
            <pc:sldMk cId="1162058136" sldId="274"/>
            <ac:spMk id="3" creationId="{A577FAA6-26D3-4CA0-8690-ECFA08DBC802}"/>
          </ac:spMkLst>
        </pc:spChg>
      </pc:sldChg>
      <pc:sldChg chg="modSp add">
        <pc:chgData name="Griffin Smith" userId="86716faa-59b0-4f6a-952a-df4eac1583f8" providerId="ADAL" clId="{86098F6D-AD9F-4F2C-B468-24E06A97B717}" dt="2019-06-04T12:43:59.811" v="1498" actId="20577"/>
        <pc:sldMkLst>
          <pc:docMk/>
          <pc:sldMk cId="528371880" sldId="275"/>
        </pc:sldMkLst>
        <pc:spChg chg="mod">
          <ac:chgData name="Griffin Smith" userId="86716faa-59b0-4f6a-952a-df4eac1583f8" providerId="ADAL" clId="{86098F6D-AD9F-4F2C-B468-24E06A97B717}" dt="2019-06-04T12:43:18.163" v="1356" actId="20577"/>
          <ac:spMkLst>
            <pc:docMk/>
            <pc:sldMk cId="528371880" sldId="275"/>
            <ac:spMk id="2" creationId="{020E13BD-594B-4942-A5EA-887B93FF67E6}"/>
          </ac:spMkLst>
        </pc:spChg>
        <pc:spChg chg="mod">
          <ac:chgData name="Griffin Smith" userId="86716faa-59b0-4f6a-952a-df4eac1583f8" providerId="ADAL" clId="{86098F6D-AD9F-4F2C-B468-24E06A97B717}" dt="2019-06-04T12:43:59.811" v="1498" actId="20577"/>
          <ac:spMkLst>
            <pc:docMk/>
            <pc:sldMk cId="528371880" sldId="275"/>
            <ac:spMk id="3" creationId="{86C4A058-9FF8-4BCC-ACCB-968C6462BD9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8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0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3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EB7D-4E47-4EAB-B39A-E21B7ACADF4F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3C5B0-550E-41A8-B282-3F87AFE3E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5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C4Lp7k4zr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WekXMZJ2z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Sound Waves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5" t="34687" r="31812" b="43751"/>
          <a:stretch/>
        </p:blipFill>
        <p:spPr bwMode="auto">
          <a:xfrm>
            <a:off x="2743200" y="3810000"/>
            <a:ext cx="40673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3486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67A03-C19E-4FC5-A629-C19953D5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Phenomena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C9812-D70C-471A-ADE0-30E1A0C37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Skim PCR Sound Lesson 3</a:t>
            </a:r>
          </a:p>
          <a:p>
            <a:r>
              <a:rPr lang="en-US" dirty="0"/>
              <a:t>Identify one topic you “want” to learn about</a:t>
            </a:r>
          </a:p>
          <a:p>
            <a:r>
              <a:rPr lang="en-US" dirty="0"/>
              <a:t>Re-read that page well enough to have one take-away that you can describe to a friend or parent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0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Wave Phenomena…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ALL!</a:t>
            </a:r>
          </a:p>
          <a:p>
            <a:pPr lvl="1"/>
            <a:r>
              <a:rPr lang="en-US" dirty="0"/>
              <a:t>Reflection  (echo)</a:t>
            </a:r>
          </a:p>
          <a:p>
            <a:pPr lvl="1"/>
            <a:r>
              <a:rPr lang="en-US" dirty="0"/>
              <a:t>Interference  (beats, resonance)</a:t>
            </a:r>
          </a:p>
          <a:p>
            <a:pPr lvl="1"/>
            <a:r>
              <a:rPr lang="en-US" dirty="0"/>
              <a:t>Doppler effect  (Chipmunks to Barry White)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http://www.youtube.com/watch?v=dC4Lp7k4zrI</a:t>
            </a:r>
            <a:endParaRPr lang="en-US" dirty="0"/>
          </a:p>
          <a:p>
            <a:pPr lvl="1"/>
            <a:r>
              <a:rPr lang="en-US" dirty="0"/>
              <a:t>Refraction  (yelling across a pond…)</a:t>
            </a:r>
          </a:p>
          <a:p>
            <a:pPr lvl="1"/>
            <a:r>
              <a:rPr lang="en-US" dirty="0"/>
              <a:t>Diffraction  (yelling through a megaphone)</a:t>
            </a:r>
          </a:p>
          <a:p>
            <a:pPr marL="457200" lvl="1" indent="0">
              <a:buNone/>
            </a:pPr>
            <a:r>
              <a:rPr lang="en-US" b="1" dirty="0"/>
              <a:t>For further support, consult Lesson 3 PCR Sound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9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1B2B8-AD60-4FF1-A80E-B787C8AD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Resonance on a Guitar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7E8B6-C63C-47CE-9EA6-12AE3A60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fundamental frequency is played on a guitar sting, it generates a sound with a frequency of 256 Hz.  If the string is 61cm long, determine:</a:t>
            </a:r>
          </a:p>
          <a:p>
            <a:pPr marL="971550" lvl="1" indent="-514350">
              <a:buAutoNum type="alphaLcParenR"/>
            </a:pPr>
            <a:r>
              <a:rPr lang="en-US" dirty="0"/>
              <a:t>The speed of the waves on the string</a:t>
            </a:r>
          </a:p>
          <a:p>
            <a:pPr marL="971550" lvl="1" indent="-514350">
              <a:buAutoNum type="alphaLcParenR"/>
            </a:pPr>
            <a:r>
              <a:rPr lang="en-US" dirty="0"/>
              <a:t>The frequency of the second harmonic</a:t>
            </a:r>
          </a:p>
          <a:p>
            <a:pPr marL="57150" indent="0">
              <a:buNone/>
            </a:pPr>
            <a:r>
              <a:rPr lang="en-US" dirty="0"/>
              <a:t>(Hint:  draw the string in each harmonic)</a:t>
            </a:r>
          </a:p>
        </p:txBody>
      </p:sp>
    </p:spTree>
    <p:extLst>
      <p:ext uri="{BB962C8B-B14F-4D97-AF65-F5344CB8AC3E}">
        <p14:creationId xmlns:p14="http://schemas.microsoft.com/office/powerpoint/2010/main" val="471318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 4&amp;5:  Resonance and “Standing” Waves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VOCABULARY TO UNDERSTAND:</a:t>
            </a:r>
          </a:p>
          <a:p>
            <a:r>
              <a:rPr lang="en-US" dirty="0"/>
              <a:t>Natural Frequency</a:t>
            </a:r>
          </a:p>
          <a:p>
            <a:r>
              <a:rPr lang="en-US" dirty="0"/>
              <a:t>Standing Wave Patterns</a:t>
            </a:r>
          </a:p>
          <a:p>
            <a:r>
              <a:rPr lang="en-US" dirty="0"/>
              <a:t>Forced Vibrations</a:t>
            </a:r>
          </a:p>
          <a:p>
            <a:r>
              <a:rPr lang="en-US" dirty="0"/>
              <a:t>Resonance</a:t>
            </a:r>
          </a:p>
          <a:p>
            <a:r>
              <a:rPr lang="en-US" dirty="0"/>
              <a:t>Strings (and standing wave patterns)</a:t>
            </a:r>
          </a:p>
          <a:p>
            <a:r>
              <a:rPr lang="en-US" strike="sngStrike" dirty="0"/>
              <a:t>Open End Air Columns</a:t>
            </a:r>
          </a:p>
          <a:p>
            <a:r>
              <a:rPr lang="en-US" dirty="0"/>
              <a:t>Closed End Air Columns (will be used in lab)</a:t>
            </a:r>
          </a:p>
        </p:txBody>
      </p:sp>
    </p:spTree>
    <p:extLst>
      <p:ext uri="{BB962C8B-B14F-4D97-AF65-F5344CB8AC3E}">
        <p14:creationId xmlns:p14="http://schemas.microsoft.com/office/powerpoint/2010/main" val="1713887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Resonance in Closed End Air Column</a:t>
            </a:r>
            <a:br>
              <a:rPr lang="en-US" dirty="0"/>
            </a:br>
            <a:r>
              <a:rPr lang="en-US" dirty="0"/>
              <a:t>(pipe)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7980" t="51100" r="37278" b="38815"/>
          <a:stretch/>
        </p:blipFill>
        <p:spPr>
          <a:xfrm>
            <a:off x="1219200" y="1752600"/>
            <a:ext cx="6318738" cy="25932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240EAB-38CF-4E71-BD68-C1833DDA2866}"/>
              </a:ext>
            </a:extLst>
          </p:cNvPr>
          <p:cNvSpPr txBox="1"/>
          <p:nvPr/>
        </p:nvSpPr>
        <p:spPr>
          <a:xfrm>
            <a:off x="762000" y="4724400"/>
            <a:ext cx="8153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Draw the next two harmonics for standing waves in a closed end pipe.  Then, write the </a:t>
            </a:r>
            <a:r>
              <a:rPr lang="en-US" sz="2800" b="1" dirty="0"/>
              <a:t>three</a:t>
            </a:r>
            <a:r>
              <a:rPr lang="en-US" sz="2800" dirty="0"/>
              <a:t> equations that relate the length of the pipe (call it </a:t>
            </a:r>
            <a:r>
              <a:rPr lang="en-US" sz="2800" b="1" dirty="0"/>
              <a:t>L</a:t>
            </a:r>
            <a:r>
              <a:rPr lang="en-US" sz="2800" dirty="0"/>
              <a:t>) to the length of the wave (which you should know we call </a:t>
            </a:r>
            <a:r>
              <a:rPr lang="en-US" sz="2800" b="1" dirty="0">
                <a:latin typeface="Symbol" panose="05050102010706020507" pitchFamily="18" charset="2"/>
              </a:rPr>
              <a:t>l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3662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Autofit/>
          </a:bodyPr>
          <a:lstStyle/>
          <a:p>
            <a:r>
              <a:rPr lang="en-US" sz="2800" dirty="0"/>
              <a:t>Generate the lowest frequency “standing wave” pattern in a closed end pipe, then take appropriate measurements and perform appropriate computations to </a:t>
            </a:r>
            <a:r>
              <a:rPr lang="en-US" sz="2800" b="1" i="1" dirty="0"/>
              <a:t>determine the speed of sound in the air</a:t>
            </a:r>
            <a:r>
              <a:rPr lang="en-US" sz="2800" dirty="0"/>
              <a:t>.  Repeat </a:t>
            </a:r>
            <a:r>
              <a:rPr lang="en-US" sz="2800"/>
              <a:t>for three </a:t>
            </a:r>
            <a:r>
              <a:rPr lang="en-US" sz="2800" dirty="0"/>
              <a:t>other frequency sounds.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45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Autofit/>
          </a:bodyPr>
          <a:lstStyle/>
          <a:p>
            <a:r>
              <a:rPr lang="en-US" sz="2800" dirty="0"/>
              <a:t>Generate the lowest frequency “standing wave” pattern in a closed end pipe, then take appropriate measurements and perform appropriate computations to </a:t>
            </a:r>
            <a:r>
              <a:rPr lang="en-US" sz="2800" b="1" i="1" dirty="0"/>
              <a:t>determine the speed of sound in the air</a:t>
            </a:r>
            <a:r>
              <a:rPr lang="en-US" sz="2800" dirty="0"/>
              <a:t>.  Repeat </a:t>
            </a:r>
            <a:r>
              <a:rPr lang="en-US" sz="2800"/>
              <a:t>for three </a:t>
            </a:r>
            <a:r>
              <a:rPr lang="en-US" sz="2800" dirty="0"/>
              <a:t>other frequency sounds.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fontScale="70000" lnSpcReduction="20000"/>
          </a:bodyPr>
          <a:lstStyle/>
          <a:p>
            <a:r>
              <a:rPr lang="en-US" strike="sngStrike" dirty="0"/>
              <a:t>State the objective</a:t>
            </a:r>
          </a:p>
          <a:p>
            <a:r>
              <a:rPr lang="en-US" dirty="0"/>
              <a:t>Draw the wave pattern (of the first harmonic in a closed end pipe)</a:t>
            </a:r>
          </a:p>
          <a:p>
            <a:r>
              <a:rPr lang="en-US" dirty="0"/>
              <a:t>Label the length of the pipe (distance between ends)</a:t>
            </a:r>
          </a:p>
          <a:p>
            <a:r>
              <a:rPr lang="en-US" dirty="0"/>
              <a:t>Write the formula relating L to </a:t>
            </a:r>
            <a:r>
              <a:rPr lang="en-US" dirty="0">
                <a:latin typeface="Symbol" panose="05050102010706020507" pitchFamily="18" charset="2"/>
              </a:rPr>
              <a:t>l</a:t>
            </a:r>
            <a:r>
              <a:rPr lang="en-US" dirty="0"/>
              <a:t>.</a:t>
            </a:r>
          </a:p>
          <a:p>
            <a:r>
              <a:rPr lang="en-US" dirty="0"/>
              <a:t>Present measurements and computed values in a table</a:t>
            </a:r>
          </a:p>
          <a:p>
            <a:r>
              <a:rPr lang="en-US" dirty="0"/>
              <a:t>Show formulas, and “</a:t>
            </a:r>
            <a:r>
              <a:rPr lang="en-US" b="1" dirty="0"/>
              <a:t>sample” calculations </a:t>
            </a:r>
            <a:r>
              <a:rPr lang="en-US" dirty="0"/>
              <a:t>(with measurements plugged in) </a:t>
            </a:r>
            <a:r>
              <a:rPr lang="en-US" b="1" dirty="0"/>
              <a:t>for one of the frequencies, “backward and forward”</a:t>
            </a:r>
            <a:endParaRPr lang="en-US" dirty="0"/>
          </a:p>
          <a:p>
            <a:r>
              <a:rPr lang="en-US" dirty="0"/>
              <a:t>Average results </a:t>
            </a:r>
            <a:r>
              <a:rPr lang="en-US" strike="sngStrike" dirty="0"/>
              <a:t>and state in a concluding sentence</a:t>
            </a:r>
            <a:r>
              <a:rPr lang="en-US" dirty="0"/>
              <a:t>.</a:t>
            </a:r>
          </a:p>
          <a:p>
            <a:r>
              <a:rPr lang="en-US" dirty="0"/>
              <a:t>Also, answer:  Does the speed of sound depend on the frequency of the sound?  Explain.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42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Select a tuning fork.  Note the frequency.</a:t>
            </a:r>
          </a:p>
          <a:p>
            <a:r>
              <a:rPr lang="en-US" dirty="0"/>
              <a:t>Using an approximate speed of 340 m/s, compute the pipe length needed for first harmonic resonance to occur.</a:t>
            </a:r>
          </a:p>
          <a:p>
            <a:r>
              <a:rPr lang="en-US" dirty="0"/>
              <a:t>Get a pipe that is a little (about 5cm) longer</a:t>
            </a:r>
          </a:p>
          <a:p>
            <a:r>
              <a:rPr lang="en-US" dirty="0"/>
              <a:t>Make resonance happen, measure pipe length.  Taping a ruler to the side of the pipe is helpful!</a:t>
            </a:r>
          </a:p>
          <a:p>
            <a:r>
              <a:rPr lang="en-US" dirty="0"/>
              <a:t>Compute experimental speed of sound.</a:t>
            </a:r>
          </a:p>
        </p:txBody>
      </p:sp>
    </p:spTree>
    <p:extLst>
      <p:ext uri="{BB962C8B-B14F-4D97-AF65-F5344CB8AC3E}">
        <p14:creationId xmlns:p14="http://schemas.microsoft.com/office/powerpoint/2010/main" val="4136356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D37CE-5D42-4C2A-9942-381512E7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“Report”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B6067-6E94-4FE2-B0C9-F12817F24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student selects one frequency of those your group used (different from the other members).</a:t>
            </a:r>
          </a:p>
          <a:p>
            <a:r>
              <a:rPr lang="en-US" dirty="0"/>
              <a:t>Write a word problem that states all the “knowns” (measured values).</a:t>
            </a:r>
          </a:p>
          <a:p>
            <a:r>
              <a:rPr lang="en-US" dirty="0"/>
              <a:t>Draw a pic of the standing pressure wave in the pipe.  Show length of pipe, and equation relating L to </a:t>
            </a:r>
            <a:r>
              <a:rPr lang="en-US" dirty="0">
                <a:latin typeface="Symbol" panose="05050102010706020507" pitchFamily="18" charset="2"/>
              </a:rPr>
              <a:t>l.  </a:t>
            </a:r>
            <a:r>
              <a:rPr lang="en-US" dirty="0">
                <a:latin typeface="+mj-lt"/>
              </a:rPr>
              <a:t>Show calculation of speed of sound from measured pipe length.</a:t>
            </a:r>
            <a:endParaRPr 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5586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93BEC-EDDD-4F9B-969B-14C97DEEA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7FAA6-26D3-4CA0-8690-ECFA08DBC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student uses a 440Hz tuning fork to make resonance occur at the fundamental frequency in a pipe.  To make this occur, the length of the pipe must be adjusted to 19.15cm.</a:t>
            </a:r>
          </a:p>
          <a:p>
            <a:pPr marL="971550" lvl="1" indent="-514350">
              <a:buAutoNum type="alphaLcParenR"/>
            </a:pPr>
            <a:r>
              <a:rPr lang="en-US" dirty="0"/>
              <a:t>Determine the speed of sound.</a:t>
            </a:r>
          </a:p>
          <a:p>
            <a:pPr marL="971550" lvl="1" indent="-514350">
              <a:buAutoNum type="alphaLcParenR"/>
            </a:pPr>
            <a:r>
              <a:rPr lang="en-US" dirty="0"/>
              <a:t>Compute the length of pipe needed to make resonance at the first harmonic using a 284Hz tuning fork, assuming the speed of sound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6205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(essential) questions about sound?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33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E13BD-594B-4942-A5EA-887B93FF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4A058-9FF8-4BCC-ACCB-968C6462B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how you can use a drum, and a drummer that can maintain a uniform beat, and a tape measure to determine the speed of sound.</a:t>
            </a:r>
          </a:p>
        </p:txBody>
      </p:sp>
    </p:spTree>
    <p:extLst>
      <p:ext uri="{BB962C8B-B14F-4D97-AF65-F5344CB8AC3E}">
        <p14:creationId xmlns:p14="http://schemas.microsoft.com/office/powerpoint/2010/main" val="52837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kind of wave is a sound wave?</a:t>
            </a:r>
          </a:p>
          <a:p>
            <a:r>
              <a:rPr lang="en-US" dirty="0"/>
              <a:t>What are the facts and measurements to know?</a:t>
            </a:r>
          </a:p>
          <a:p>
            <a:r>
              <a:rPr lang="en-US" dirty="0"/>
              <a:t>Which measurement affects if a sound is high or low?</a:t>
            </a:r>
          </a:p>
          <a:p>
            <a:r>
              <a:rPr lang="en-US" dirty="0"/>
              <a:t>Which measurement affects if a sound is loud or quiet?</a:t>
            </a:r>
          </a:p>
          <a:p>
            <a:r>
              <a:rPr lang="en-US" dirty="0"/>
              <a:t>What ranges of sounds can humans hear?  Other animals?</a:t>
            </a:r>
          </a:p>
          <a:p>
            <a:r>
              <a:rPr lang="en-US" dirty="0"/>
              <a:t>How fast does sound travel?</a:t>
            </a:r>
          </a:p>
          <a:p>
            <a:r>
              <a:rPr lang="en-US" dirty="0"/>
              <a:t>Which wave phenomena does sound exhibit?  Which are most obvious with sound?</a:t>
            </a:r>
          </a:p>
          <a:p>
            <a:r>
              <a:rPr lang="en-US" dirty="0"/>
              <a:t>If a tree falls in the forest, and no one is there to hear it, does it make a sound?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3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Sound Waves: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 </a:t>
            </a:r>
            <a:r>
              <a:rPr lang="en-US" dirty="0" err="1"/>
              <a:t>PhET</a:t>
            </a:r>
            <a:r>
              <a:rPr lang="en-US" dirty="0"/>
              <a:t>, play with Wave Interference, Waves, Select the speaker symbol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What does changing the frequency do to other wave measurements?  (Change f, what do you see…what would you HEAR?)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/>
              <a:t>What does changing the amplitude do to other wave measurements?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3"/>
            </a:pPr>
            <a:r>
              <a:rPr lang="en-US" dirty="0"/>
              <a:t>Now, adjust each of the items you can control.  With your partner, discuss what each change teaches you.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9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FB46-1020-45DE-B729-7F6C9FF1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Sound Waves: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E1259-ED65-4B7A-93A6-E0466E6E3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learn?</a:t>
            </a:r>
          </a:p>
          <a:p>
            <a:r>
              <a:rPr lang="en-US" dirty="0"/>
              <a:t>Which change affected the speed of sound?</a:t>
            </a:r>
          </a:p>
        </p:txBody>
      </p:sp>
    </p:spTree>
    <p:extLst>
      <p:ext uri="{BB962C8B-B14F-4D97-AF65-F5344CB8AC3E}">
        <p14:creationId xmlns:p14="http://schemas.microsoft.com/office/powerpoint/2010/main" val="34615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Facts and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Sound is a longitudinal mechanical wave with:</a:t>
            </a:r>
          </a:p>
          <a:p>
            <a:pPr lvl="1"/>
            <a:r>
              <a:rPr lang="en-US" dirty="0"/>
              <a:t>compression:  region where the medium is “squeezed” together</a:t>
            </a:r>
          </a:p>
          <a:p>
            <a:pPr lvl="1"/>
            <a:r>
              <a:rPr lang="en-US" dirty="0"/>
              <a:t>rarefaction:  region where the medium is pulled apart</a:t>
            </a:r>
          </a:p>
          <a:p>
            <a:r>
              <a:rPr lang="en-US" dirty="0"/>
              <a:t>Wavelength:  distance from one compression to the next</a:t>
            </a:r>
          </a:p>
          <a:p>
            <a:r>
              <a:rPr lang="en-US" dirty="0"/>
              <a:t>Pressure Amplitude:  difference between the relaxed pressure in the medium and the max or min pressure</a:t>
            </a:r>
          </a:p>
          <a:p>
            <a:r>
              <a:rPr lang="en-US" dirty="0">
                <a:hlinkClick r:id="rId2"/>
              </a:rPr>
              <a:t>https://www.youtube.com/watch?v=pWekXMZJ2zM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6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</a:t>
            </a:r>
            <a:r>
              <a:rPr lang="en-US" i="1" dirty="0"/>
              <a:t>sound</a:t>
            </a:r>
            <a:r>
              <a:rPr lang="en-US" dirty="0"/>
              <a:t>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perception of the frequency is the PITCH  (simple!)</a:t>
            </a:r>
          </a:p>
          <a:p>
            <a:r>
              <a:rPr lang="en-US" dirty="0"/>
              <a:t>The perception of the (pressure) amplitude is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NTENSITY LEVEL  (complicated!)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ntensity = energy / (duration * area)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= power / area</a:t>
            </a:r>
          </a:p>
          <a:p>
            <a:pPr algn="ctr">
              <a:buFont typeface="Symbol" panose="05050102010706020507" pitchFamily="18" charset="2"/>
              <a:buChar char="b"/>
            </a:pPr>
            <a:r>
              <a:rPr lang="en-US" dirty="0"/>
              <a:t>= (10dB) log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I/I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/>
              <a:t>)</a:t>
            </a:r>
          </a:p>
          <a:p>
            <a:pPr marL="0" indent="0" algn="ctr">
              <a:buNone/>
            </a:pPr>
            <a:r>
              <a:rPr lang="en-US" dirty="0"/>
              <a:t>(where </a:t>
            </a:r>
            <a:r>
              <a:rPr lang="en-US" dirty="0">
                <a:latin typeface="Symbol" panose="05050102010706020507" pitchFamily="18" charset="2"/>
              </a:rPr>
              <a:t>b</a:t>
            </a:r>
            <a:r>
              <a:rPr lang="en-US" dirty="0"/>
              <a:t>= INTENSITY LEVEL measured in dB)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Hearing test?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3021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2AD63-99B2-45FD-AAD7-54DAE58C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Speed of 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7FCC1-0DFA-4792-AB04-785603C1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affects it?</a:t>
            </a:r>
          </a:p>
          <a:p>
            <a:r>
              <a:rPr lang="en-US" dirty="0"/>
              <a:t>How could you measure it?</a:t>
            </a:r>
          </a:p>
          <a:p>
            <a:r>
              <a:rPr lang="en-US" dirty="0"/>
              <a:t>When can you use it? (when is it relevant?)</a:t>
            </a:r>
          </a:p>
        </p:txBody>
      </p:sp>
    </p:spTree>
    <p:extLst>
      <p:ext uri="{BB962C8B-B14F-4D97-AF65-F5344CB8AC3E}">
        <p14:creationId xmlns:p14="http://schemas.microsoft.com/office/powerpoint/2010/main" val="130467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C1FCC-C647-42AE-9C5E-FF262F95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15280-B66C-4F68-95C1-9BAAB113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PCR Sound Lessons 2c,d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 Sound #1-11</a:t>
            </a:r>
          </a:p>
        </p:txBody>
      </p:sp>
    </p:spTree>
    <p:extLst>
      <p:ext uri="{BB962C8B-B14F-4D97-AF65-F5344CB8AC3E}">
        <p14:creationId xmlns:p14="http://schemas.microsoft.com/office/powerpoint/2010/main" val="223257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5168</TotalTime>
  <Words>1049</Words>
  <Application>Microsoft Office PowerPoint</Application>
  <PresentationFormat>On-screen Show (4:3)</PresentationFormat>
  <Paragraphs>103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Office Theme</vt:lpstr>
      <vt:lpstr>Sound Waves</vt:lpstr>
      <vt:lpstr>What are some (essential) questions about sound?</vt:lpstr>
      <vt:lpstr>Essential Questions:</vt:lpstr>
      <vt:lpstr>Observing Sound Waves:</vt:lpstr>
      <vt:lpstr>Observing Sound Waves:</vt:lpstr>
      <vt:lpstr>Facts and Measurements</vt:lpstr>
      <vt:lpstr>What does it sound like?</vt:lpstr>
      <vt:lpstr>The Speed of Sound</vt:lpstr>
      <vt:lpstr>Assignment</vt:lpstr>
      <vt:lpstr>Phenomena</vt:lpstr>
      <vt:lpstr>Which Wave Phenomena…</vt:lpstr>
      <vt:lpstr>Resonance on a Guitar String</vt:lpstr>
      <vt:lpstr>Lesson 4&amp;5:  Resonance and “Standing” Waves</vt:lpstr>
      <vt:lpstr>Resonance in Closed End Air Column (pipe)</vt:lpstr>
      <vt:lpstr>Generate the lowest frequency “standing wave” pattern in a closed end pipe, then take appropriate measurements and perform appropriate computations to determine the speed of sound in the air.  Repeat for three other frequency sounds.</vt:lpstr>
      <vt:lpstr>Generate the lowest frequency “standing wave” pattern in a closed end pipe, then take appropriate measurements and perform appropriate computations to determine the speed of sound in the air.  Repeat for three other frequency sounds.</vt:lpstr>
      <vt:lpstr>Procedure:</vt:lpstr>
      <vt:lpstr>“Report”</vt:lpstr>
      <vt:lpstr>Review Problem</vt:lpstr>
      <vt:lpstr>Challenge Assignment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Waves</dc:title>
  <dc:creator>SMITH, IAN</dc:creator>
  <cp:lastModifiedBy>IAN SMITH</cp:lastModifiedBy>
  <cp:revision>49</cp:revision>
  <cp:lastPrinted>2018-09-26T18:24:57Z</cp:lastPrinted>
  <dcterms:created xsi:type="dcterms:W3CDTF">2013-05-28T15:37:27Z</dcterms:created>
  <dcterms:modified xsi:type="dcterms:W3CDTF">2019-06-04T12:45:14Z</dcterms:modified>
</cp:coreProperties>
</file>